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14"/>
  </p:notesMasterIdLst>
  <p:sldIdLst>
    <p:sldId id="272" r:id="rId2"/>
    <p:sldId id="304" r:id="rId3"/>
    <p:sldId id="266" r:id="rId4"/>
    <p:sldId id="309" r:id="rId5"/>
    <p:sldId id="317" r:id="rId6"/>
    <p:sldId id="300" r:id="rId7"/>
    <p:sldId id="287" r:id="rId8"/>
    <p:sldId id="314" r:id="rId9"/>
    <p:sldId id="311" r:id="rId10"/>
    <p:sldId id="316" r:id="rId11"/>
    <p:sldId id="312" r:id="rId12"/>
    <p:sldId id="313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 Light" panose="020B0604020202020204" charset="0"/>
      <p:regular r:id="rId19"/>
      <p:italic r:id="rId20"/>
    </p:embeddedFont>
    <p:embeddedFont>
      <p:font typeface="League Spartan" panose="020B0604020202020204" charset="0"/>
      <p:bold r:id="rId21"/>
    </p:embeddedFont>
    <p:embeddedFont>
      <p:font typeface="Comic Sans MS" panose="030F0702030302020204" pitchFamily="66" charset="0"/>
      <p:regular r:id="rId22"/>
      <p:bold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Lato" panose="020B060402020202020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artin" initials="SM" lastIdx="62" clrIdx="0"/>
  <p:cmAuthor id="2" name="Karen" initials="KS" lastIdx="20" clrIdx="1"/>
  <p:cmAuthor id="3" name="Jenny Barksfield" initials="JB" lastIdx="8" clrIdx="2"/>
  <p:cmAuthor id="4" name="Jenny Fox" initials="JF" lastIdx="32" clrIdx="3"/>
  <p:cmAuthor id="5" name="Bethan Miller" initials="BM" lastIdx="1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7FFE7"/>
    <a:srgbClr val="D8BADC"/>
    <a:srgbClr val="95519E"/>
    <a:srgbClr val="DAF3D7"/>
    <a:srgbClr val="FFBDBD"/>
    <a:srgbClr val="CCFFCC"/>
    <a:srgbClr val="747679"/>
    <a:srgbClr val="CC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312" autoAdjust="0"/>
  </p:normalViewPr>
  <p:slideViewPr>
    <p:cSldViewPr snapToGrid="0">
      <p:cViewPr varScale="1">
        <p:scale>
          <a:sx n="43" d="100"/>
          <a:sy n="43" d="100"/>
        </p:scale>
        <p:origin x="-17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7F6F-9843-49C6-B98B-30FABCBEA948}" type="datetimeFigureOut">
              <a:rPr lang="en-GB" smtClean="0"/>
              <a:t>04/01/2021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B251-18AC-41D5-959F-F289AB9175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3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XrQ_FhZmo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JtbLfJ_kRk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151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</a:rPr>
              <a:t>Can a person go swimming on their period?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</a:rPr>
              <a:t>If a person wants to, they can go swimming on their period. They will need to use a tampon or menstrual cup to while they swim.</a:t>
            </a:r>
          </a:p>
          <a:p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</a:rPr>
              <a:t>Do periods always hurt?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</a:rPr>
              <a:t>Sometimes periods can make a person’s tummy or back hurt. However for some people they don’t cause any aches or pains.</a:t>
            </a:r>
          </a:p>
          <a:p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</a:rPr>
              <a:t>Do all boys have wet dreams?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</a:rPr>
              <a:t>Wet dreams are a normal part of growing up but some people may not experience them.</a:t>
            </a:r>
          </a:p>
          <a:p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</a:rPr>
              <a:t>Does a person who is going through puberty have to shave?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</a:rPr>
              <a:t>When a person grows body hair during puberty, they may choose to remove it, but this is a choice for each person to make.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827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95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endParaRPr lang="en-GB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894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4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b="1" dirty="0"/>
              <a:t>Puberty is when a person’s body changes from being a child to being an adult. </a:t>
            </a:r>
            <a:r>
              <a:rPr lang="en-GB" sz="1200" b="1" dirty="0">
                <a:sym typeface="Wingdings" panose="05000000000000000000" pitchFamily="2" charset="2"/>
              </a:rPr>
              <a:t> </a:t>
            </a:r>
            <a:r>
              <a:rPr lang="en-GB" sz="1200" b="1" dirty="0">
                <a:solidFill>
                  <a:schemeClr val="tx1"/>
                </a:solidFill>
              </a:rPr>
              <a:t>True </a:t>
            </a:r>
            <a:r>
              <a:rPr lang="en-GB" sz="1200" dirty="0">
                <a:solidFill>
                  <a:schemeClr val="tx1"/>
                </a:solidFill>
              </a:rPr>
              <a:t>During puberty the body grows quickly. It is caused by changes in something called </a:t>
            </a:r>
            <a:r>
              <a:rPr lang="en-GB" sz="1200" i="1" dirty="0">
                <a:solidFill>
                  <a:schemeClr val="tx1"/>
                </a:solidFill>
              </a:rPr>
              <a:t>hormones. </a:t>
            </a:r>
            <a:r>
              <a:rPr lang="en-GB" sz="1200" dirty="0">
                <a:solidFill>
                  <a:schemeClr val="tx1"/>
                </a:solidFill>
              </a:rPr>
              <a:t>These are chemicals that send messages around the body.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/>
              <a:t>Puberty starts at the same time for everyone. </a:t>
            </a:r>
            <a:r>
              <a:rPr lang="en-US" b="1" i="0" baseline="0" dirty="0">
                <a:sym typeface="Wingdings" panose="05000000000000000000" pitchFamily="2" charset="2"/>
              </a:rPr>
              <a:t> </a:t>
            </a:r>
            <a:r>
              <a:rPr lang="en-GB" sz="1200" b="1" dirty="0">
                <a:solidFill>
                  <a:schemeClr val="tx1"/>
                </a:solidFill>
              </a:rPr>
              <a:t>False</a:t>
            </a:r>
            <a:r>
              <a:rPr lang="en-GB" sz="1200" dirty="0">
                <a:solidFill>
                  <a:schemeClr val="tx1"/>
                </a:solidFill>
              </a:rPr>
              <a:t> Puberty starts at different times between ages 8 and 13 in females, and ages 9 and 15 in males. It starts when the body is ready, a bit like losing your milk teeth. </a:t>
            </a:r>
          </a:p>
          <a:p>
            <a:endParaRPr lang="en-US" b="1" i="0" baseline="0" dirty="0"/>
          </a:p>
          <a:p>
            <a:endParaRPr lang="en-US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09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521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521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319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baseline="0" dirty="0"/>
              <a:t>Link to video: </a:t>
            </a:r>
            <a:r>
              <a:rPr lang="en-GB" dirty="0">
                <a:hlinkClick r:id="rId3"/>
              </a:rPr>
              <a:t>https://www.youtube.com/watch?v=vXrQ_FhZmos</a:t>
            </a:r>
            <a:endParaRPr lang="en-GB" dirty="0"/>
          </a:p>
          <a:p>
            <a:endParaRPr lang="en-GB" b="1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09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368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u="none" dirty="0">
                <a:hlinkClick r:id="rId3"/>
              </a:rPr>
              <a:t>Link</a:t>
            </a:r>
            <a:r>
              <a:rPr lang="en-GB" b="0" u="none" baseline="0" dirty="0">
                <a:hlinkClick r:id="rId3"/>
              </a:rPr>
              <a:t> to video: </a:t>
            </a:r>
            <a:r>
              <a:rPr lang="en-GB" dirty="0">
                <a:hlinkClick r:id="rId3"/>
              </a:rPr>
              <a:t>https://www.youtube.com/watch?v=RJtbLfJ_kRk</a:t>
            </a:r>
            <a:endParaRPr lang="en-US" b="1" i="1" baseline="0" dirty="0"/>
          </a:p>
          <a:p>
            <a:endParaRPr lang="en-US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80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470F4-175C-4A70-8ECA-46736DE131CE}" type="datetime1">
              <a:rPr lang="en-GB" smtClean="0"/>
              <a:t>04/01/2021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68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82577-5986-4170-AE62-BB82E79D9AE7}" type="datetime1">
              <a:rPr lang="en-GB" smtClean="0"/>
              <a:t>04/01/2021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0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C40F6-1D2E-4892-9964-988432149B15}" type="datetime1">
              <a:rPr lang="en-GB" smtClean="0"/>
              <a:t>04/01/2021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14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448199" y="980303"/>
            <a:ext cx="1854200" cy="283368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817813" y="1152525"/>
            <a:ext cx="1828800" cy="1828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99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2805F-DA71-4224-9B1D-7B332DC352DD}" type="datetime1">
              <a:rPr lang="en-GB" smtClean="0"/>
              <a:t>04/01/2021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44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36E0B-35A5-4DF2-ACE2-1A1E85DBD40F}" type="datetime1">
              <a:rPr lang="en-GB" smtClean="0"/>
              <a:t>04/01/2021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6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DC1C9-F2F6-4A2B-B860-DDCD2DDDF51E}" type="datetime1">
              <a:rPr lang="en-GB" smtClean="0"/>
              <a:t>04/01/2021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9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F0C7C-4974-4629-A2CD-C62706C669CA}" type="datetime1">
              <a:rPr lang="en-GB" smtClean="0"/>
              <a:t>04/01/2021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1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6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DA5EB-EE76-45BE-8113-F2C30DAF07B6}" type="datetime1">
              <a:rPr lang="en-GB" smtClean="0"/>
              <a:t>04/01/2021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88F7C-F017-4C39-9FD0-28AEE7A64FB0}" type="datetime1">
              <a:rPr lang="en-GB" smtClean="0"/>
              <a:t>04/01/2021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5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</p:spTree>
    <p:extLst>
      <p:ext uri="{BB962C8B-B14F-4D97-AF65-F5344CB8AC3E}">
        <p14:creationId xmlns:p14="http://schemas.microsoft.com/office/powerpoint/2010/main" val="31811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line.org.uk/get-suppor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hildline.org.uk/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XrQ_FhZmo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JtbLfJ_kR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DA72363-3C46-4911-A3EF-E68542B323DC}"/>
              </a:ext>
            </a:extLst>
          </p:cNvPr>
          <p:cNvSpPr/>
          <p:nvPr/>
        </p:nvSpPr>
        <p:spPr>
          <a:xfrm>
            <a:off x="1915064" y="3162716"/>
            <a:ext cx="8708074" cy="2816156"/>
          </a:xfrm>
          <a:prstGeom prst="rect">
            <a:avLst/>
          </a:prstGeom>
          <a:solidFill>
            <a:srgbClr val="E7F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568862" y="3162716"/>
            <a:ext cx="9971318" cy="2754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We will be thinking about: </a:t>
            </a:r>
          </a:p>
          <a:p>
            <a:pPr lvl="3"/>
            <a:endParaRPr lang="en-GB" sz="1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What puberty is.</a:t>
            </a: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How girl’s and boy’s bodies change during puberty.</a:t>
            </a:r>
            <a:endParaRPr lang="en-GB" sz="11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What happens during menstruation (periods).</a:t>
            </a:r>
          </a:p>
          <a:p>
            <a:pPr marL="914400" lvl="1" indent="-457200">
              <a:lnSpc>
                <a:spcPct val="150000"/>
              </a:lnSpc>
              <a:buSzPct val="202000"/>
              <a:buBlip>
                <a:blip r:embed="rId3"/>
              </a:buBlip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What is meant by ejaculation and wet dreams.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29444" y="903873"/>
            <a:ext cx="11215457" cy="113877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400" b="1" u="sng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L.O: </a:t>
            </a:r>
            <a:r>
              <a:rPr lang="en-GB" sz="3400" u="sng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 </a:t>
            </a:r>
            <a:r>
              <a:rPr lang="en-GB" sz="3400" u="sng" dirty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know what puberty is and some internal and external changes that might occur. </a:t>
            </a:r>
            <a:endParaRPr lang="en-GB" sz="3400" b="1" u="sng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8" y="935102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2" r="10174"/>
          <a:stretch/>
        </p:blipFill>
        <p:spPr>
          <a:xfrm>
            <a:off x="849623" y="3429000"/>
            <a:ext cx="877333" cy="10017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F523DA4-8ECF-45E0-94D4-67D4E416248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811" y="132629"/>
            <a:ext cx="771960" cy="802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9488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B4E4C2CE-D99B-4953-A851-4F66402D50BE}"/>
              </a:ext>
            </a:extLst>
          </p:cNvPr>
          <p:cNvSpPr/>
          <p:nvPr/>
        </p:nvSpPr>
        <p:spPr>
          <a:xfrm>
            <a:off x="6328412" y="4289347"/>
            <a:ext cx="5438799" cy="1988820"/>
          </a:xfrm>
          <a:prstGeom prst="roundRect">
            <a:avLst/>
          </a:prstGeom>
          <a:solidFill>
            <a:srgbClr val="D8BADC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</a:rPr>
              <a:t>When a person grows body hair during puberty, they may choose to remove it, but this is a choice for each person to make.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7EE0CB9F-2074-48F0-9C88-4F6F5F61F5B3}"/>
              </a:ext>
            </a:extLst>
          </p:cNvPr>
          <p:cNvSpPr/>
          <p:nvPr/>
        </p:nvSpPr>
        <p:spPr>
          <a:xfrm>
            <a:off x="390499" y="4289347"/>
            <a:ext cx="5438799" cy="1988820"/>
          </a:xfrm>
          <a:prstGeom prst="roundRect">
            <a:avLst/>
          </a:prstGeom>
          <a:solidFill>
            <a:srgbClr val="D8BADC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</a:rPr>
              <a:t>Wet dreams are a normal part of growing up but some people may not experience them.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070CC813-0819-4C31-9E5C-0F41F88381D5}"/>
              </a:ext>
            </a:extLst>
          </p:cNvPr>
          <p:cNvSpPr/>
          <p:nvPr/>
        </p:nvSpPr>
        <p:spPr>
          <a:xfrm>
            <a:off x="6328413" y="2063116"/>
            <a:ext cx="5438799" cy="1988820"/>
          </a:xfrm>
          <a:prstGeom prst="roundRect">
            <a:avLst/>
          </a:prstGeom>
          <a:solidFill>
            <a:srgbClr val="D8BADC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</a:rPr>
              <a:t>Sometimes periods can make a person’s tummy or back hurt. However for some people they don’t cause any aches or pains.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F8751EC1-DE35-4EFA-8DA4-AF67D4549346}"/>
              </a:ext>
            </a:extLst>
          </p:cNvPr>
          <p:cNvSpPr/>
          <p:nvPr/>
        </p:nvSpPr>
        <p:spPr>
          <a:xfrm>
            <a:off x="424789" y="2063116"/>
            <a:ext cx="5438799" cy="1988820"/>
          </a:xfrm>
          <a:prstGeom prst="roundRect">
            <a:avLst/>
          </a:prstGeom>
          <a:solidFill>
            <a:srgbClr val="D8BADC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</a:rPr>
              <a:t>If a person wants to, they can go swimming on their period. They will need to use a tampon while they swim.</a:t>
            </a:r>
          </a:p>
        </p:txBody>
      </p:sp>
      <p:sp>
        <p:nvSpPr>
          <p:cNvPr id="8" name="Periods swimming Speech Bubble: Rectangle with Corners Rounded 7">
            <a:extLst>
              <a:ext uri="{FF2B5EF4-FFF2-40B4-BE49-F238E27FC236}">
                <a16:creationId xmlns="" xmlns:a16="http://schemas.microsoft.com/office/drawing/2014/main" id="{CEFA3824-966B-40A5-8A7E-6DFA5798AB91}"/>
              </a:ext>
            </a:extLst>
          </p:cNvPr>
          <p:cNvSpPr/>
          <p:nvPr/>
        </p:nvSpPr>
        <p:spPr>
          <a:xfrm>
            <a:off x="424788" y="2068661"/>
            <a:ext cx="5438799" cy="1988820"/>
          </a:xfrm>
          <a:prstGeom prst="wedgeRoundRectCallout">
            <a:avLst>
              <a:gd name="adj1" fmla="val -53828"/>
              <a:gd name="adj2" fmla="val 33190"/>
              <a:gd name="adj3" fmla="val 16667"/>
            </a:avLst>
          </a:prstGeom>
          <a:solidFill>
            <a:srgbClr val="95519E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Can a person go swimming on their period?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74F0B15-CE35-44AF-9CD4-53BD9B0A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1D86-383D-45DB-A701-76B5BFCFE28F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E4DEA63-B162-4DB3-AF5C-DC99DA7910BA}"/>
              </a:ext>
            </a:extLst>
          </p:cNvPr>
          <p:cNvSpPr txBox="1"/>
          <p:nvPr/>
        </p:nvSpPr>
        <p:spPr>
          <a:xfrm>
            <a:off x="390501" y="403178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Comic Sans MS" panose="030F0702030302020204" pitchFamily="66" charset="0"/>
              </a:rPr>
              <a:t>What do you think?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59D863E-E9A9-4F5D-B0BD-39B7E8205B74}"/>
              </a:ext>
            </a:extLst>
          </p:cNvPr>
          <p:cNvSpPr txBox="1"/>
          <p:nvPr/>
        </p:nvSpPr>
        <p:spPr>
          <a:xfrm>
            <a:off x="390501" y="1134903"/>
            <a:ext cx="11333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Read the questions below and discuss or write down what you think.</a:t>
            </a:r>
          </a:p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Click each statement to reveal the answers.</a:t>
            </a:r>
          </a:p>
        </p:txBody>
      </p:sp>
      <p:sp>
        <p:nvSpPr>
          <p:cNvPr id="9" name="Period aches Speech Bubble: Rectangle with Corners Rounded 8">
            <a:extLst>
              <a:ext uri="{FF2B5EF4-FFF2-40B4-BE49-F238E27FC236}">
                <a16:creationId xmlns="" xmlns:a16="http://schemas.microsoft.com/office/drawing/2014/main" id="{0CA5E39F-F14B-4A48-B388-EA27124424CA}"/>
              </a:ext>
            </a:extLst>
          </p:cNvPr>
          <p:cNvSpPr/>
          <p:nvPr/>
        </p:nvSpPr>
        <p:spPr>
          <a:xfrm>
            <a:off x="6328412" y="2063116"/>
            <a:ext cx="5438799" cy="1988820"/>
          </a:xfrm>
          <a:prstGeom prst="wedgeRoundRectCallout">
            <a:avLst>
              <a:gd name="adj1" fmla="val 54823"/>
              <a:gd name="adj2" fmla="val 33190"/>
              <a:gd name="adj3" fmla="val 16667"/>
            </a:avLst>
          </a:prstGeom>
          <a:solidFill>
            <a:srgbClr val="95519E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Do periods always hurt?</a:t>
            </a:r>
          </a:p>
        </p:txBody>
      </p:sp>
      <p:sp>
        <p:nvSpPr>
          <p:cNvPr id="10" name="Wet dreams Speech Bubble: Rectangle with Corners Rounded 9">
            <a:extLst>
              <a:ext uri="{FF2B5EF4-FFF2-40B4-BE49-F238E27FC236}">
                <a16:creationId xmlns="" xmlns:a16="http://schemas.microsoft.com/office/drawing/2014/main" id="{F8AA2706-61E1-41FD-A672-3C61CC743F44}"/>
              </a:ext>
            </a:extLst>
          </p:cNvPr>
          <p:cNvSpPr/>
          <p:nvPr/>
        </p:nvSpPr>
        <p:spPr>
          <a:xfrm>
            <a:off x="390497" y="4295063"/>
            <a:ext cx="5438799" cy="1988820"/>
          </a:xfrm>
          <a:prstGeom prst="wedgeRoundRectCallout">
            <a:avLst>
              <a:gd name="adj1" fmla="val -53828"/>
              <a:gd name="adj2" fmla="val 33190"/>
              <a:gd name="adj3" fmla="val 16667"/>
            </a:avLst>
          </a:prstGeom>
          <a:solidFill>
            <a:srgbClr val="95519E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Do all boys have wet dreams?</a:t>
            </a:r>
          </a:p>
        </p:txBody>
      </p:sp>
      <p:sp>
        <p:nvSpPr>
          <p:cNvPr id="11" name="Erections Speech Bubble: Rectangle with Corners Rounded 10">
            <a:extLst>
              <a:ext uri="{FF2B5EF4-FFF2-40B4-BE49-F238E27FC236}">
                <a16:creationId xmlns="" xmlns:a16="http://schemas.microsoft.com/office/drawing/2014/main" id="{D009B598-063D-4423-98CB-1A720A80E996}"/>
              </a:ext>
            </a:extLst>
          </p:cNvPr>
          <p:cNvSpPr/>
          <p:nvPr/>
        </p:nvSpPr>
        <p:spPr>
          <a:xfrm>
            <a:off x="6334565" y="4289347"/>
            <a:ext cx="5438799" cy="1988820"/>
          </a:xfrm>
          <a:prstGeom prst="wedgeRoundRectCallout">
            <a:avLst>
              <a:gd name="adj1" fmla="val 55033"/>
              <a:gd name="adj2" fmla="val 33190"/>
              <a:gd name="adj3" fmla="val 16667"/>
            </a:avLst>
          </a:prstGeom>
          <a:solidFill>
            <a:srgbClr val="95519E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Does a person who is going through puberty have to shave?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60436" y="141568"/>
            <a:ext cx="7974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TEACH IN GENDER GROUPS</a:t>
            </a:r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8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693" y="223027"/>
            <a:ext cx="10714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95519E"/>
                </a:solidFill>
                <a:latin typeface="Comic Sans MS" panose="030F0702030302020204" pitchFamily="66" charset="0"/>
              </a:rPr>
              <a:t>Growing and changing.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Comic Sans MS" panose="030F0702030302020204" pitchFamily="66" charset="0"/>
              </a:rPr>
              <a:t>Where are you now?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0156" y="1780283"/>
            <a:ext cx="63550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Look back at your picture of a person about your age from when we began learning about puberty in this session.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Can you add to or change anything that you have written around the person, about the changes that might happen to them as they grow up?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7" y="4093552"/>
            <a:ext cx="635184" cy="635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2EED3A8-7C9E-4431-9BBD-8CD256727A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1855" y="2020301"/>
            <a:ext cx="3516020" cy="27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78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12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0150" y="466836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Comic Sans MS" panose="030F0702030302020204" pitchFamily="66" charset="0"/>
              </a:rPr>
              <a:t>Remember!</a:t>
            </a:r>
          </a:p>
        </p:txBody>
      </p:sp>
      <p:sp>
        <p:nvSpPr>
          <p:cNvPr id="3" name="Rectangle 2"/>
          <p:cNvSpPr/>
          <p:nvPr/>
        </p:nvSpPr>
        <p:spPr>
          <a:xfrm>
            <a:off x="460150" y="1236277"/>
            <a:ext cx="11458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If you feel worried about puberty or what you have learned during this session, talking to an adult you trust is one of the best ways to find help.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6861" y="2979195"/>
            <a:ext cx="570513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If you want to talk to someone other than a parent:</a:t>
            </a:r>
          </a:p>
          <a:p>
            <a:endParaRPr lang="en-GB" sz="2400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ChildLine can help. </a:t>
            </a:r>
          </a:p>
          <a:p>
            <a:endParaRPr lang="en-GB" sz="1600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See: </a:t>
            </a:r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  <a:hlinkClick r:id="rId3"/>
              </a:rPr>
              <a:t>https://www.childline.org.uk/get-support/</a:t>
            </a:r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 </a:t>
            </a:r>
          </a:p>
          <a:p>
            <a:endParaRPr lang="en-GB" sz="1600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Or phone 0800 1111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EABD150-569E-4C15-839C-06BCF5642B99}"/>
              </a:ext>
            </a:extLst>
          </p:cNvPr>
          <p:cNvGrpSpPr/>
          <p:nvPr/>
        </p:nvGrpSpPr>
        <p:grpSpPr>
          <a:xfrm>
            <a:off x="-546868" y="2398614"/>
            <a:ext cx="7975051" cy="3347571"/>
            <a:chOff x="-569223" y="1206698"/>
            <a:chExt cx="7975051" cy="3347571"/>
          </a:xfrm>
        </p:grpSpPr>
        <p:pic>
          <p:nvPicPr>
            <p:cNvPr id="15" name="Picture 6" descr="Directory, Wood, Shield, Signposts">
              <a:extLst>
                <a:ext uri="{FF2B5EF4-FFF2-40B4-BE49-F238E27FC236}">
                  <a16:creationId xmlns="" xmlns:a16="http://schemas.microsoft.com/office/drawing/2014/main" id="{07886A41-4944-417E-81A7-F6776FF14F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9223" y="1206698"/>
              <a:ext cx="7975051" cy="3347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F781F16-7165-438E-9D5F-7C031A6C1F7E}"/>
                </a:ext>
              </a:extLst>
            </p:cNvPr>
            <p:cNvSpPr txBox="1"/>
            <p:nvPr/>
          </p:nvSpPr>
          <p:spPr>
            <a:xfrm>
              <a:off x="1143005" y="3121116"/>
              <a:ext cx="46871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ChildLine: </a:t>
              </a:r>
              <a:r>
                <a:rPr lang="en-US" sz="2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www.childline.org.uk</a:t>
              </a:r>
              <a:r>
                <a:rPr lang="en-US" sz="2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  <a:p>
              <a:r>
                <a:rPr lang="en-US" sz="2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	      0800 1111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4DF182D5-6706-48C3-93B9-8EFADA7B7CCE}"/>
                </a:ext>
              </a:extLst>
            </p:cNvPr>
            <p:cNvSpPr txBox="1"/>
            <p:nvPr/>
          </p:nvSpPr>
          <p:spPr>
            <a:xfrm>
              <a:off x="1159670" y="2237084"/>
              <a:ext cx="44299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latin typeface="Lato" panose="020B0604020202020204" charset="0"/>
                  <a:ea typeface="Lato" panose="020B0604020202020204" charset="0"/>
                  <a:cs typeface="Lato" panose="020B0604020202020204" charset="0"/>
                </a:rPr>
                <a:t>Talk to a trusted adult at home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497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88" y="168584"/>
            <a:ext cx="10714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95519E"/>
                </a:solidFill>
                <a:latin typeface="Comic Sans MS" panose="030F0702030302020204" pitchFamily="66" charset="0"/>
              </a:rPr>
              <a:t>Growing and changing.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Comic Sans MS" panose="030F0702030302020204" pitchFamily="66" charset="0"/>
              </a:rPr>
              <a:t>What’s our starting point?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2037" y="1623638"/>
            <a:ext cx="638714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Draw a person about the same age as you.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70C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Think about the changes that will happen to that person as they become a teenager.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Write the changes around your picture.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00B050"/>
              </a:solidFill>
              <a:latin typeface="Comic Sans MS" panose="030F0702030302020204" pitchFamily="66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00B050"/>
                </a:solidFill>
                <a:latin typeface="Comic Sans MS" panose="030F0702030302020204" pitchFamily="66" charset="0"/>
                <a:ea typeface="Lato" panose="020F0502020204030203" pitchFamily="34" charset="0"/>
                <a:cs typeface="Lato" panose="020F0502020204030203" pitchFamily="34" charset="0"/>
              </a:rPr>
              <a:t>Keep this safe for later! We’ll come back to it at the end of the session.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098" name="Picture 2" descr="To Write, Girl, Child, Schoolb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184" y="2222746"/>
            <a:ext cx="4603302" cy="306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4" y="1558084"/>
            <a:ext cx="635184" cy="6351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EA5619E-CAAB-455A-80A0-EA317C6A62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9" y="4394444"/>
            <a:ext cx="635184" cy="63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4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25B3E1F5-922B-4EF1-B432-8C88A974E33B}"/>
              </a:ext>
            </a:extLst>
          </p:cNvPr>
          <p:cNvSpPr/>
          <p:nvPr/>
        </p:nvSpPr>
        <p:spPr>
          <a:xfrm>
            <a:off x="778526" y="2454277"/>
            <a:ext cx="10566365" cy="1307486"/>
          </a:xfrm>
          <a:prstGeom prst="roundRect">
            <a:avLst/>
          </a:prstGeom>
          <a:solidFill>
            <a:srgbClr val="DAF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During puberty the body grows quickly. It is caused by changes in something called </a:t>
            </a:r>
            <a:r>
              <a:rPr lang="en-GB" sz="2400" i="1" dirty="0">
                <a:solidFill>
                  <a:schemeClr val="tx1"/>
                </a:solidFill>
              </a:rPr>
              <a:t>hormones. </a:t>
            </a:r>
            <a:r>
              <a:rPr lang="en-GB" sz="2400" dirty="0">
                <a:solidFill>
                  <a:schemeClr val="tx1"/>
                </a:solidFill>
              </a:rPr>
              <a:t>These are chemicals that send messages around the body.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CF3911BC-A6FF-478B-8E5B-6ACC4420E024}"/>
              </a:ext>
            </a:extLst>
          </p:cNvPr>
          <p:cNvSpPr/>
          <p:nvPr/>
        </p:nvSpPr>
        <p:spPr>
          <a:xfrm>
            <a:off x="812817" y="4254615"/>
            <a:ext cx="10566365" cy="1307486"/>
          </a:xfrm>
          <a:prstGeom prst="roundRect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False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Puberty starts at different times between ages 8 and 13 in females, and ages 9 and 15 in males. It starts when the body is ready, a bit like losing your milk teeth.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0501" y="403178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Comic Sans MS" panose="030F0702030302020204" pitchFamily="66" charset="0"/>
              </a:rPr>
              <a:t>True or false?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3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90500" y="1134903"/>
            <a:ext cx="11471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Read the statements below and decide if you think they are true or false.</a:t>
            </a:r>
          </a:p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Click on the statement to reveal the correct answer.</a:t>
            </a:r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="" xmlns:a16="http://schemas.microsoft.com/office/drawing/2014/main" id="{CAB7CEB0-56DF-4746-AABA-256939681660}"/>
              </a:ext>
            </a:extLst>
          </p:cNvPr>
          <p:cNvSpPr/>
          <p:nvPr/>
        </p:nvSpPr>
        <p:spPr>
          <a:xfrm>
            <a:off x="812817" y="4256852"/>
            <a:ext cx="10566365" cy="1307486"/>
          </a:xfrm>
          <a:prstGeom prst="wedgeRoundRectCallout">
            <a:avLst>
              <a:gd name="adj1" fmla="val -53285"/>
              <a:gd name="adj2" fmla="val 33652"/>
              <a:gd name="adj3" fmla="val 16667"/>
            </a:avLst>
          </a:prstGeom>
          <a:solidFill>
            <a:srgbClr val="95519E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Puberty starts at the same time for everyone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="" xmlns:a16="http://schemas.microsoft.com/office/drawing/2014/main" id="{14B2EB41-1766-486C-927B-A3C420367936}"/>
              </a:ext>
            </a:extLst>
          </p:cNvPr>
          <p:cNvSpPr/>
          <p:nvPr/>
        </p:nvSpPr>
        <p:spPr>
          <a:xfrm>
            <a:off x="774067" y="2458752"/>
            <a:ext cx="10566365" cy="1307486"/>
          </a:xfrm>
          <a:prstGeom prst="wedgeRoundRectCallout">
            <a:avLst>
              <a:gd name="adj1" fmla="val 52617"/>
              <a:gd name="adj2" fmla="val 32778"/>
              <a:gd name="adj3" fmla="val 16667"/>
            </a:avLst>
          </a:prstGeom>
          <a:solidFill>
            <a:srgbClr val="95519E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Puberty is when a person’s body changes from being a child to being an adult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353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AA5E60E-6D62-4D89-A471-102922DA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1D86-383D-45DB-A701-76B5BFCFE28F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4A2C7FB-D84D-4896-9FFD-BAD512C802AE}"/>
              </a:ext>
            </a:extLst>
          </p:cNvPr>
          <p:cNvSpPr txBox="1"/>
          <p:nvPr/>
        </p:nvSpPr>
        <p:spPr>
          <a:xfrm>
            <a:off x="390501" y="228528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95519E"/>
                </a:solidFill>
                <a:latin typeface="Comic Sans MS" panose="030F0702030302020204" pitchFamily="66" charset="0"/>
              </a:rPr>
              <a:t>The changing body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63771CB-D392-4EB4-9869-90F905089154}"/>
              </a:ext>
            </a:extLst>
          </p:cNvPr>
          <p:cNvSpPr txBox="1"/>
          <p:nvPr/>
        </p:nvSpPr>
        <p:spPr>
          <a:xfrm>
            <a:off x="374481" y="1176389"/>
            <a:ext cx="11338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PAIR TASK: </a:t>
            </a:r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On you sheet with the male and female bodies:</a:t>
            </a:r>
          </a:p>
          <a:p>
            <a:pPr marL="457200" indent="-457200">
              <a:buAutoNum type="arabicParenR"/>
            </a:pPr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Label any changes </a:t>
            </a:r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the body might go through as a person gets older</a:t>
            </a:r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.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 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2) Label the male and female body parts</a:t>
            </a:r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89840" y="2727482"/>
            <a:ext cx="2478610" cy="3912570"/>
            <a:chOff x="3030092" y="2198298"/>
            <a:chExt cx="2830489" cy="427107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092" y="3142064"/>
              <a:ext cx="1296579" cy="3218458"/>
            </a:xfrm>
            <a:prstGeom prst="rect">
              <a:avLst/>
            </a:prstGeom>
            <a:solidFill>
              <a:srgbClr val="FFFFCC"/>
            </a:solidFill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009" y="2198298"/>
              <a:ext cx="1466572" cy="427107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7289117" y="2711013"/>
            <a:ext cx="2602630" cy="3829329"/>
            <a:chOff x="8950033" y="2103120"/>
            <a:chExt cx="2762667" cy="427107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0033" y="3017101"/>
              <a:ext cx="1190476" cy="333333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3269" y="2103120"/>
              <a:ext cx="1429431" cy="4271070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/>
          <p:nvPr/>
        </p:nvCxnSpPr>
        <p:spPr>
          <a:xfrm flipH="1" flipV="1">
            <a:off x="2096429" y="4125951"/>
            <a:ext cx="793411" cy="200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084956" y="3858322"/>
            <a:ext cx="662636" cy="22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68450" y="5731727"/>
            <a:ext cx="675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7069873" y="3592031"/>
            <a:ext cx="512956" cy="266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9891747" y="3530464"/>
            <a:ext cx="902633" cy="194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5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33" y="3017101"/>
            <a:ext cx="1190476" cy="3333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92" y="3087712"/>
            <a:ext cx="1296579" cy="3218458"/>
          </a:xfrm>
          <a:prstGeom prst="rect">
            <a:avLst/>
          </a:prstGeom>
          <a:solidFill>
            <a:srgbClr val="FFFFCC"/>
          </a:solidFill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AA5E60E-6D62-4D89-A471-102922DA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1D86-383D-45DB-A701-76B5BFCFE28F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4A2C7FB-D84D-4896-9FFD-BAD512C802AE}"/>
              </a:ext>
            </a:extLst>
          </p:cNvPr>
          <p:cNvSpPr txBox="1"/>
          <p:nvPr/>
        </p:nvSpPr>
        <p:spPr>
          <a:xfrm>
            <a:off x="390501" y="228528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95519E"/>
                </a:solidFill>
                <a:latin typeface="Comic Sans MS" panose="030F0702030302020204" pitchFamily="66" charset="0"/>
              </a:rPr>
              <a:t>The changing body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63771CB-D392-4EB4-9869-90F905089154}"/>
              </a:ext>
            </a:extLst>
          </p:cNvPr>
          <p:cNvSpPr txBox="1"/>
          <p:nvPr/>
        </p:nvSpPr>
        <p:spPr>
          <a:xfrm>
            <a:off x="853781" y="1200857"/>
            <a:ext cx="11338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C</a:t>
            </a:r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hanges the male and female body may go through as we get older:</a:t>
            </a:r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2DA32AE-B9EA-404A-BB69-5C5B22EBF90B}"/>
              </a:ext>
            </a:extLst>
          </p:cNvPr>
          <p:cNvSpPr txBox="1"/>
          <p:nvPr/>
        </p:nvSpPr>
        <p:spPr>
          <a:xfrm>
            <a:off x="390501" y="2257007"/>
            <a:ext cx="3287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Males: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9ABC32F-AE93-4F55-8215-20B230775DD1}"/>
              </a:ext>
            </a:extLst>
          </p:cNvPr>
          <p:cNvSpPr txBox="1"/>
          <p:nvPr/>
        </p:nvSpPr>
        <p:spPr>
          <a:xfrm>
            <a:off x="6044450" y="2257006"/>
            <a:ext cx="3287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Females: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9E902A7-28EE-4283-8EE2-A8C498748E71}"/>
              </a:ext>
            </a:extLst>
          </p:cNvPr>
          <p:cNvSpPr txBox="1"/>
          <p:nvPr/>
        </p:nvSpPr>
        <p:spPr>
          <a:xfrm>
            <a:off x="6044450" y="2718671"/>
            <a:ext cx="314512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Grow breasts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Hips and waist change shape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Grow pubic hair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Grow taller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Get spots and sweat more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Get oilier skin and hair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Get a deeper voice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FF7928C-703C-46B8-B706-B0603D31094C}"/>
              </a:ext>
            </a:extLst>
          </p:cNvPr>
          <p:cNvSpPr txBox="1"/>
          <p:nvPr/>
        </p:nvSpPr>
        <p:spPr>
          <a:xfrm>
            <a:off x="302655" y="2718671"/>
            <a:ext cx="314512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Muscle increases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Penis and testicles grow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Grow pubic hair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Grow taller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Get spots and sweat more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Get oilier skin and hair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Get a deeper voice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009" y="2143946"/>
            <a:ext cx="1466572" cy="42710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69" y="2103120"/>
            <a:ext cx="1429431" cy="427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3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1D86-383D-45DB-A701-76B5BFCFE28F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0501" y="471758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Comic Sans MS" panose="030F0702030302020204" pitchFamily="66" charset="0"/>
              </a:rPr>
              <a:t>Parts of the body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0252483-5D3B-4D42-A758-771D7558C658}"/>
              </a:ext>
            </a:extLst>
          </p:cNvPr>
          <p:cNvSpPr txBox="1"/>
          <p:nvPr/>
        </p:nvSpPr>
        <p:spPr>
          <a:xfrm>
            <a:off x="390500" y="1134903"/>
            <a:ext cx="11684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When we talk about parts of the body, we sometimes use special words with our families, everyday slang words or scientific words. </a:t>
            </a:r>
          </a:p>
          <a:p>
            <a:r>
              <a:rPr lang="en-GB" sz="1200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/>
            </a:r>
            <a:br>
              <a:rPr lang="en-GB" sz="1200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</a:br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This can make it confusing to figure out if we mean the same thing. </a:t>
            </a:r>
          </a:p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We are going to use </a:t>
            </a:r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scientific </a:t>
            </a:r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words to describe body parts. </a:t>
            </a:r>
          </a:p>
          <a:p>
            <a:r>
              <a:rPr lang="en-GB" sz="12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/>
            </a:r>
            <a:br>
              <a:rPr lang="en-GB" sz="12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</a:b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How many parts can you name in the pictures below?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81C3C88-518A-46BB-9538-7E468FADC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612267" y="4237185"/>
            <a:ext cx="2336401" cy="1541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E1D4CEC-D17F-41C3-B23D-532F99746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50015" y="3808221"/>
            <a:ext cx="2490578" cy="21093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F8FC09B-D174-48E0-B34B-045BBA799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019555" y="3959631"/>
            <a:ext cx="2152891" cy="185180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9F8388D-AF75-4E01-B749-41301D6CDFD3}"/>
              </a:ext>
            </a:extLst>
          </p:cNvPr>
          <p:cNvSpPr/>
          <p:nvPr/>
        </p:nvSpPr>
        <p:spPr>
          <a:xfrm>
            <a:off x="4067934" y="6272724"/>
            <a:ext cx="4283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Click each part to reveal the correct names</a:t>
            </a:r>
            <a:endParaRPr lang="en-GB" i="1" dirty="0"/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4729C5F1-8B9D-440C-A42C-5F32FEF9E442}"/>
              </a:ext>
            </a:extLst>
          </p:cNvPr>
          <p:cNvGrpSpPr/>
          <p:nvPr/>
        </p:nvGrpSpPr>
        <p:grpSpPr>
          <a:xfrm>
            <a:off x="390500" y="3679716"/>
            <a:ext cx="1986940" cy="720168"/>
            <a:chOff x="390500" y="3280332"/>
            <a:chExt cx="1986940" cy="720168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="" xmlns:a16="http://schemas.microsoft.com/office/drawing/2014/main" id="{EA56B1B5-CF10-4D48-B58D-08CBF28E10C5}"/>
                </a:ext>
              </a:extLst>
            </p:cNvPr>
            <p:cNvCxnSpPr/>
            <p:nvPr/>
          </p:nvCxnSpPr>
          <p:spPr>
            <a:xfrm>
              <a:off x="1188720" y="3589020"/>
              <a:ext cx="1188720" cy="411480"/>
            </a:xfrm>
            <a:prstGeom prst="straightConnector1">
              <a:avLst/>
            </a:prstGeom>
            <a:ln w="38100">
              <a:solidFill>
                <a:srgbClr val="9551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0B661C74-38CC-4F4E-9F91-52FE4DDEE78B}"/>
                </a:ext>
              </a:extLst>
            </p:cNvPr>
            <p:cNvSpPr/>
            <p:nvPr/>
          </p:nvSpPr>
          <p:spPr>
            <a:xfrm>
              <a:off x="390500" y="3280332"/>
              <a:ext cx="1053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95519E"/>
                  </a:solidFill>
                  <a:latin typeface="League Spartan" panose="00000800000000000000" pitchFamily="50" charset="0"/>
                </a:rPr>
                <a:t> nipple </a:t>
              </a:r>
              <a:endParaRPr lang="en-GB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AFB9E6A9-DF87-42AD-B3AF-740BD7BE9D54}"/>
              </a:ext>
            </a:extLst>
          </p:cNvPr>
          <p:cNvGrpSpPr/>
          <p:nvPr/>
        </p:nvGrpSpPr>
        <p:grpSpPr>
          <a:xfrm>
            <a:off x="2780468" y="4360917"/>
            <a:ext cx="2033678" cy="369332"/>
            <a:chOff x="2780468" y="3961533"/>
            <a:chExt cx="2033678" cy="369332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="" xmlns:a16="http://schemas.microsoft.com/office/drawing/2014/main" id="{692EBD3A-DEDB-480A-A4DC-E67FB61F43A7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 flipH="1">
              <a:off x="2780468" y="4146199"/>
              <a:ext cx="980184" cy="126423"/>
            </a:xfrm>
            <a:prstGeom prst="straightConnector1">
              <a:avLst/>
            </a:prstGeom>
            <a:ln w="38100">
              <a:solidFill>
                <a:srgbClr val="9551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7FED0A20-1EF6-4E78-95A1-55B01E6CC377}"/>
                </a:ext>
              </a:extLst>
            </p:cNvPr>
            <p:cNvSpPr/>
            <p:nvPr/>
          </p:nvSpPr>
          <p:spPr>
            <a:xfrm>
              <a:off x="3760652" y="3961533"/>
              <a:ext cx="10534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95519E"/>
                  </a:solidFill>
                  <a:latin typeface="League Spartan" panose="00000800000000000000" pitchFamily="50" charset="0"/>
                </a:rPr>
                <a:t>chest</a:t>
              </a:r>
              <a:endParaRPr lang="en-GB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C7B5A29E-E1D5-4F55-9946-C8CE0F09AA90}"/>
              </a:ext>
            </a:extLst>
          </p:cNvPr>
          <p:cNvGrpSpPr/>
          <p:nvPr/>
        </p:nvGrpSpPr>
        <p:grpSpPr>
          <a:xfrm>
            <a:off x="6837809" y="3839884"/>
            <a:ext cx="1866890" cy="460168"/>
            <a:chOff x="6837809" y="3646240"/>
            <a:chExt cx="1866890" cy="460168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="" xmlns:a16="http://schemas.microsoft.com/office/drawing/2014/main" id="{0419A1C1-FC5C-43F7-80A2-6C33A2280F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37809" y="3855404"/>
              <a:ext cx="877441" cy="251004"/>
            </a:xfrm>
            <a:prstGeom prst="straightConnector1">
              <a:avLst/>
            </a:prstGeom>
            <a:ln w="38100">
              <a:solidFill>
                <a:srgbClr val="9551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3944A1E3-CE27-4018-8F0B-A1F5FA14E1CA}"/>
                </a:ext>
              </a:extLst>
            </p:cNvPr>
            <p:cNvSpPr/>
            <p:nvPr/>
          </p:nvSpPr>
          <p:spPr>
            <a:xfrm>
              <a:off x="7651205" y="3646240"/>
              <a:ext cx="10534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95519E"/>
                  </a:solidFill>
                  <a:latin typeface="League Spartan" panose="00000800000000000000" pitchFamily="50" charset="0"/>
                </a:rPr>
                <a:t> hips </a:t>
              </a:r>
              <a:endParaRPr lang="en-GB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F19438AF-FCFA-4CE6-A059-25A700C8010A}"/>
              </a:ext>
            </a:extLst>
          </p:cNvPr>
          <p:cNvGrpSpPr/>
          <p:nvPr/>
        </p:nvGrpSpPr>
        <p:grpSpPr>
          <a:xfrm>
            <a:off x="6209707" y="4575821"/>
            <a:ext cx="2918627" cy="923330"/>
            <a:chOff x="6209707" y="4382177"/>
            <a:chExt cx="2918627" cy="923330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6E6132B2-88A5-437E-ABAF-910BB9D5784A}"/>
                </a:ext>
              </a:extLst>
            </p:cNvPr>
            <p:cNvSpPr/>
            <p:nvPr/>
          </p:nvSpPr>
          <p:spPr>
            <a:xfrm>
              <a:off x="7276529" y="4382177"/>
              <a:ext cx="185180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95519E"/>
                  </a:solidFill>
                  <a:latin typeface="League Spartan" panose="00000800000000000000" pitchFamily="50" charset="0"/>
                </a:rPr>
                <a:t>vulva</a:t>
              </a:r>
              <a:br>
                <a:rPr lang="en-GB" b="1" dirty="0">
                  <a:solidFill>
                    <a:srgbClr val="95519E"/>
                  </a:solidFill>
                  <a:latin typeface="League Spartan" panose="00000800000000000000" pitchFamily="50" charset="0"/>
                </a:rPr>
              </a:br>
              <a:r>
                <a:rPr lang="en-GB" b="1" dirty="0">
                  <a:solidFill>
                    <a:srgbClr val="95519E"/>
                  </a:solidFill>
                  <a:latin typeface="League Spartan" panose="00000800000000000000" pitchFamily="50" charset="0"/>
                </a:rPr>
                <a:t>(internally - vagina)</a:t>
              </a:r>
              <a:endParaRPr lang="en-GB" dirty="0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="" xmlns:a16="http://schemas.microsoft.com/office/drawing/2014/main" id="{07E22A1B-D231-4004-B767-418CB84BFB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09707" y="4714752"/>
              <a:ext cx="1115358" cy="0"/>
            </a:xfrm>
            <a:prstGeom prst="straightConnector1">
              <a:avLst/>
            </a:prstGeom>
            <a:ln w="38100">
              <a:solidFill>
                <a:srgbClr val="9551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DCBFB3CA-9AA3-4D40-B69C-9778C022602A}"/>
              </a:ext>
            </a:extLst>
          </p:cNvPr>
          <p:cNvGrpSpPr/>
          <p:nvPr/>
        </p:nvGrpSpPr>
        <p:grpSpPr>
          <a:xfrm>
            <a:off x="4340189" y="5232247"/>
            <a:ext cx="1382262" cy="662749"/>
            <a:chOff x="4340189" y="5038603"/>
            <a:chExt cx="1382262" cy="662749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="" xmlns:a16="http://schemas.microsoft.com/office/drawing/2014/main" id="{75C80730-58C6-4C4A-92BF-26054B382B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7770" y="5038603"/>
              <a:ext cx="704681" cy="310637"/>
            </a:xfrm>
            <a:prstGeom prst="straightConnector1">
              <a:avLst/>
            </a:prstGeom>
            <a:ln w="38100">
              <a:solidFill>
                <a:srgbClr val="9551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699E11A7-751D-40AE-8E94-CF7031E315AD}"/>
                </a:ext>
              </a:extLst>
            </p:cNvPr>
            <p:cNvSpPr/>
            <p:nvPr/>
          </p:nvSpPr>
          <p:spPr>
            <a:xfrm>
              <a:off x="4340189" y="5332020"/>
              <a:ext cx="10534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95519E"/>
                  </a:solidFill>
                  <a:latin typeface="League Spartan" panose="00000800000000000000" pitchFamily="50" charset="0"/>
                </a:rPr>
                <a:t>legs</a:t>
              </a:r>
              <a:endParaRPr lang="en-GB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948A6124-A177-4ADA-B667-1D342ADBC492}"/>
              </a:ext>
            </a:extLst>
          </p:cNvPr>
          <p:cNvGrpSpPr/>
          <p:nvPr/>
        </p:nvGrpSpPr>
        <p:grpSpPr>
          <a:xfrm>
            <a:off x="9781576" y="4058230"/>
            <a:ext cx="1788338" cy="535556"/>
            <a:chOff x="9802537" y="3879594"/>
            <a:chExt cx="1788338" cy="535556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="" xmlns:a16="http://schemas.microsoft.com/office/drawing/2014/main" id="{20EC1EEA-0EC7-40C0-803C-E635999DF0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02537" y="4167273"/>
              <a:ext cx="793073" cy="247877"/>
            </a:xfrm>
            <a:prstGeom prst="straightConnector1">
              <a:avLst/>
            </a:prstGeom>
            <a:ln w="38100">
              <a:solidFill>
                <a:srgbClr val="9551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68783D26-1A56-4D9B-AA92-29C0EAEA53D6}"/>
                </a:ext>
              </a:extLst>
            </p:cNvPr>
            <p:cNvSpPr/>
            <p:nvPr/>
          </p:nvSpPr>
          <p:spPr>
            <a:xfrm>
              <a:off x="10537381" y="3879594"/>
              <a:ext cx="10534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95519E"/>
                  </a:solidFill>
                  <a:latin typeface="League Spartan" panose="00000800000000000000" pitchFamily="50" charset="0"/>
                </a:rPr>
                <a:t>penis</a:t>
              </a:r>
              <a:endParaRPr lang="en-GB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5A6BC1F3-F460-4668-83A6-ADA8305A554C}"/>
              </a:ext>
            </a:extLst>
          </p:cNvPr>
          <p:cNvGrpSpPr/>
          <p:nvPr/>
        </p:nvGrpSpPr>
        <p:grpSpPr>
          <a:xfrm>
            <a:off x="9634703" y="5088307"/>
            <a:ext cx="1248555" cy="837839"/>
            <a:chOff x="9655664" y="4909671"/>
            <a:chExt cx="1248555" cy="837839"/>
          </a:xfrm>
        </p:grpSpPr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8855D2AC-EC24-41A0-8EFC-860CA8F007AF}"/>
                </a:ext>
              </a:extLst>
            </p:cNvPr>
            <p:cNvSpPr/>
            <p:nvPr/>
          </p:nvSpPr>
          <p:spPr>
            <a:xfrm>
              <a:off x="9655664" y="5378178"/>
              <a:ext cx="12485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95519E"/>
                  </a:solidFill>
                  <a:latin typeface="League Spartan" panose="00000800000000000000" pitchFamily="50" charset="0"/>
                </a:rPr>
                <a:t>testicles</a:t>
              </a:r>
              <a:endParaRPr lang="en-GB" dirty="0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="" xmlns:a16="http://schemas.microsoft.com/office/drawing/2014/main" id="{7F786797-3F8A-4AB9-9097-36F2D0093F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55664" y="4909671"/>
              <a:ext cx="396537" cy="529234"/>
            </a:xfrm>
            <a:prstGeom prst="straightConnector1">
              <a:avLst/>
            </a:prstGeom>
            <a:ln w="38100">
              <a:solidFill>
                <a:srgbClr val="9551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B3C5EBE-60CE-43F8-8E99-E701B09E52BA}"/>
              </a:ext>
            </a:extLst>
          </p:cNvPr>
          <p:cNvGrpSpPr/>
          <p:nvPr/>
        </p:nvGrpSpPr>
        <p:grpSpPr>
          <a:xfrm>
            <a:off x="641158" y="5129819"/>
            <a:ext cx="1962790" cy="369332"/>
            <a:chOff x="641158" y="4936175"/>
            <a:chExt cx="1962790" cy="369332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="" xmlns:a16="http://schemas.microsoft.com/office/drawing/2014/main" id="{AB4FE8E1-62E5-4012-9613-8779F9CE08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3080" y="5084252"/>
              <a:ext cx="820868" cy="15515"/>
            </a:xfrm>
            <a:prstGeom prst="straightConnector1">
              <a:avLst/>
            </a:prstGeom>
            <a:ln w="38100">
              <a:solidFill>
                <a:srgbClr val="9551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898052C4-8BA6-4E43-8FD4-616BB038C812}"/>
                </a:ext>
              </a:extLst>
            </p:cNvPr>
            <p:cNvSpPr/>
            <p:nvPr/>
          </p:nvSpPr>
          <p:spPr>
            <a:xfrm>
              <a:off x="641158" y="4936175"/>
              <a:ext cx="11904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95519E"/>
                  </a:solidFill>
                  <a:latin typeface="League Spartan" panose="00000800000000000000" pitchFamily="50" charset="0"/>
                </a:rPr>
                <a:t>stomach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62983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5024" y="805904"/>
            <a:ext cx="11622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5519E"/>
                </a:solidFill>
                <a:latin typeface="Comic Sans MS" panose="030F0702030302020204" pitchFamily="66" charset="0"/>
              </a:rPr>
              <a:t>Alex has overheard their older sister talking to her parents.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814912" y="6481112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="" xmlns:a16="http://schemas.microsoft.com/office/drawing/2014/main" id="{AE6939D2-03AA-4354-BE96-ED94B42E3574}"/>
              </a:ext>
            </a:extLst>
          </p:cNvPr>
          <p:cNvSpPr/>
          <p:nvPr/>
        </p:nvSpPr>
        <p:spPr>
          <a:xfrm>
            <a:off x="363804" y="1349907"/>
            <a:ext cx="4091940" cy="1977390"/>
          </a:xfrm>
          <a:prstGeom prst="wedgeRoundRectCallout">
            <a:avLst>
              <a:gd name="adj1" fmla="val -56308"/>
              <a:gd name="adj2" fmla="val 32442"/>
              <a:gd name="adj3" fmla="val 16667"/>
            </a:avLst>
          </a:prstGeom>
          <a:solidFill>
            <a:srgbClr val="D8BADC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Can you pick something up for me from the shop? I’ve started my period.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7649C99-441B-4FF0-9B1F-4D02BE03CFA2}"/>
              </a:ext>
            </a:extLst>
          </p:cNvPr>
          <p:cNvSpPr txBox="1"/>
          <p:nvPr/>
        </p:nvSpPr>
        <p:spPr>
          <a:xfrm>
            <a:off x="4971524" y="1388305"/>
            <a:ext cx="68433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What </a:t>
            </a:r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changes do </a:t>
            </a:r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you think </a:t>
            </a:r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are happening to Alex’s sister’s body?</a:t>
            </a:r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Write down your answer, or discuss this with a partner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.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D1ECFD-3018-4FA4-93BD-0738FB344CBE}"/>
              </a:ext>
            </a:extLst>
          </p:cNvPr>
          <p:cNvSpPr txBox="1"/>
          <p:nvPr/>
        </p:nvSpPr>
        <p:spPr>
          <a:xfrm>
            <a:off x="595024" y="3486254"/>
            <a:ext cx="11001952" cy="3139321"/>
          </a:xfrm>
          <a:prstGeom prst="rect">
            <a:avLst/>
          </a:prstGeom>
          <a:noFill/>
          <a:ln w="57150">
            <a:solidFill>
              <a:srgbClr val="95519E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Alex’s sister is starting her period, this is a change that happens to females during puberty.</a:t>
            </a:r>
          </a:p>
          <a:p>
            <a:endParaRPr lang="en-GB" sz="2200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2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A period is when females pass blood from the </a:t>
            </a:r>
            <a:r>
              <a:rPr lang="en-GB" sz="2200" u="sng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vagina</a:t>
            </a:r>
            <a:r>
              <a:rPr lang="en-GB" sz="22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 for a few days each month.</a:t>
            </a:r>
          </a:p>
          <a:p>
            <a:r>
              <a:rPr lang="en-GB" sz="22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The scientific name for this is </a:t>
            </a:r>
            <a:r>
              <a:rPr lang="en-GB" sz="2200" u="sng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menstruation</a:t>
            </a:r>
            <a:r>
              <a:rPr lang="en-GB" sz="2200" i="1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. </a:t>
            </a:r>
            <a:endParaRPr lang="en-GB" sz="2200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2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Periods can start at different ages for different people.</a:t>
            </a:r>
          </a:p>
          <a:p>
            <a:endParaRPr lang="en-GB" sz="2200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2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Click on this picture to watch a video explaining more </a:t>
            </a:r>
            <a:r>
              <a:rPr lang="en-GB" sz="22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 </a:t>
            </a:r>
            <a:r>
              <a:rPr lang="en-GB" sz="22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/>
            </a:r>
            <a:br>
              <a:rPr lang="en-GB" sz="22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</a:br>
            <a:r>
              <a:rPr lang="en-GB" sz="22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about periods.</a:t>
            </a:r>
          </a:p>
        </p:txBody>
      </p:sp>
      <p:pic>
        <p:nvPicPr>
          <p:cNvPr id="12" name="Picture 11">
            <a:hlinkClick r:id="rId3"/>
            <a:extLst>
              <a:ext uri="{FF2B5EF4-FFF2-40B4-BE49-F238E27FC236}">
                <a16:creationId xmlns="" xmlns:a16="http://schemas.microsoft.com/office/drawing/2014/main" id="{BCE49473-B871-420B-8DDD-EA23FEE07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218" y="5014798"/>
            <a:ext cx="2720975" cy="14450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08625" y="80734"/>
            <a:ext cx="7974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TEACH IN GENDER GROUPS</a:t>
            </a:r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27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5611BAD-BBCA-4863-BD6C-7C6B7485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1D86-383D-45DB-A701-76B5BFCFE28F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60F11C-DF12-445E-80F4-A8A6DFD959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33" y="1813675"/>
            <a:ext cx="2694533" cy="405765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5114E1-64B7-4FD4-88C7-91D277C22C25}"/>
              </a:ext>
            </a:extLst>
          </p:cNvPr>
          <p:cNvSpPr txBox="1"/>
          <p:nvPr/>
        </p:nvSpPr>
        <p:spPr>
          <a:xfrm>
            <a:off x="6671849" y="256918"/>
            <a:ext cx="53988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95519E"/>
                </a:solidFill>
                <a:latin typeface="Comic Sans MS" panose="030F0702030302020204" pitchFamily="66" charset="0"/>
              </a:rPr>
              <a:t>Clara is in Year 7. Can you think of any products she might use to help manage her periods?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AAF6B6F-AF39-4785-8136-9C22241D0361}"/>
              </a:ext>
            </a:extLst>
          </p:cNvPr>
          <p:cNvGrpSpPr/>
          <p:nvPr/>
        </p:nvGrpSpPr>
        <p:grpSpPr>
          <a:xfrm>
            <a:off x="240031" y="1103485"/>
            <a:ext cx="4376812" cy="3186213"/>
            <a:chOff x="183314" y="1430455"/>
            <a:chExt cx="4376812" cy="3186213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E7B30D03-8FAB-42F8-B13F-D08B49754E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78"/>
            <a:stretch/>
          </p:blipFill>
          <p:spPr>
            <a:xfrm>
              <a:off x="608064" y="1430455"/>
              <a:ext cx="1714393" cy="13714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AC528D0-9818-456B-838E-F7659006C142}"/>
                </a:ext>
              </a:extLst>
            </p:cNvPr>
            <p:cNvSpPr txBox="1"/>
            <p:nvPr/>
          </p:nvSpPr>
          <p:spPr>
            <a:xfrm>
              <a:off x="183314" y="2923897"/>
              <a:ext cx="4376812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Clara could use a </a:t>
              </a:r>
              <a:r>
                <a:rPr lang="en-GB" sz="2400" b="1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pad</a:t>
              </a:r>
              <a:r>
                <a:rPr lang="en-GB" sz="2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.</a:t>
              </a:r>
            </a:p>
            <a:p>
              <a:r>
                <a:rPr lang="en-GB" sz="2000" dirty="0">
                  <a:latin typeface="Comic Sans MS" panose="030F0702030302020204" pitchFamily="66" charset="0"/>
                </a:rPr>
                <a:t>These come in different shapes and sizes and are worn outside the body. Some are reusable and can be washed. Others are disposable.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2997EFF5-B8CE-4DC8-8E48-2DA7FD6B04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17" r="24541"/>
            <a:stretch/>
          </p:blipFill>
          <p:spPr>
            <a:xfrm>
              <a:off x="2504297" y="1491829"/>
              <a:ext cx="1331433" cy="1310106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036C8D8E-1F33-4CA5-843C-AB879DBCCB04}"/>
              </a:ext>
            </a:extLst>
          </p:cNvPr>
          <p:cNvGrpSpPr/>
          <p:nvPr/>
        </p:nvGrpSpPr>
        <p:grpSpPr>
          <a:xfrm>
            <a:off x="7843598" y="2449274"/>
            <a:ext cx="4199905" cy="3877984"/>
            <a:chOff x="7843598" y="2449274"/>
            <a:chExt cx="4199905" cy="3877984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1DD27B72-4909-45F4-B09B-E48EDB46E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5098" y="2449274"/>
              <a:ext cx="1751775" cy="156966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D4AF1C2-6F35-471E-B860-447F18EAEEBE}"/>
                </a:ext>
              </a:extLst>
            </p:cNvPr>
            <p:cNvSpPr txBox="1"/>
            <p:nvPr/>
          </p:nvSpPr>
          <p:spPr>
            <a:xfrm>
              <a:off x="7843598" y="4018934"/>
              <a:ext cx="419990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Clara could use a </a:t>
              </a:r>
              <a:r>
                <a:rPr lang="en-GB" sz="2400" b="1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tampon</a:t>
              </a:r>
              <a:r>
                <a:rPr lang="en-GB" sz="2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.</a:t>
              </a:r>
            </a:p>
            <a:p>
              <a:r>
                <a:rPr lang="en-GB" sz="2000" dirty="0">
                  <a:latin typeface="Comic Sans MS" panose="030F0702030302020204" pitchFamily="66" charset="0"/>
                </a:rPr>
                <a:t>These come in different shapes and sizes. Sometimes they have applicators, and they are worn inside the vagina. They need to be removed and disposed of regularly.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1C8DD412-2C8C-426C-B8F7-04BA91761387}"/>
              </a:ext>
            </a:extLst>
          </p:cNvPr>
          <p:cNvGrpSpPr/>
          <p:nvPr/>
        </p:nvGrpSpPr>
        <p:grpSpPr>
          <a:xfrm>
            <a:off x="162915" y="4580868"/>
            <a:ext cx="4585818" cy="2062103"/>
            <a:chOff x="162915" y="4580868"/>
            <a:chExt cx="4585818" cy="2062103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84C785CD-D87C-4A3F-A73E-BA4CFAA34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915" y="4936276"/>
              <a:ext cx="1257351" cy="954107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D95064EC-603D-437B-8297-7104358D0E38}"/>
                </a:ext>
              </a:extLst>
            </p:cNvPr>
            <p:cNvSpPr/>
            <p:nvPr/>
          </p:nvSpPr>
          <p:spPr>
            <a:xfrm>
              <a:off x="1521977" y="4580868"/>
              <a:ext cx="3226756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Clara could use a </a:t>
              </a:r>
              <a:r>
                <a:rPr lang="en-GB" sz="2400" b="1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period pants.</a:t>
              </a:r>
              <a:endParaRPr lang="en-GB" sz="2400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  <a:p>
              <a:r>
                <a:rPr lang="en-GB" sz="2000" dirty="0">
                  <a:latin typeface="Comic Sans MS" panose="030F0702030302020204" pitchFamily="66" charset="0"/>
                </a:rPr>
                <a:t>These are absorbent and are worn like normal underwear. They can be washed and reused.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80734"/>
            <a:ext cx="667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TEACH IN GENDER GROUPS</a:t>
            </a:r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8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030" y="149378"/>
            <a:ext cx="11622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5519E"/>
                </a:solidFill>
                <a:latin typeface="Comic Sans MS" panose="030F0702030302020204" pitchFamily="66" charset="0"/>
              </a:rPr>
              <a:t>Read Zach’s story below: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814912" y="6481112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9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7649C99-441B-4FF0-9B1F-4D02BE03CFA2}"/>
              </a:ext>
            </a:extLst>
          </p:cNvPr>
          <p:cNvSpPr txBox="1"/>
          <p:nvPr/>
        </p:nvSpPr>
        <p:spPr>
          <a:xfrm>
            <a:off x="7635240" y="1089182"/>
            <a:ext cx="4192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What do you think has happened to Zach?</a:t>
            </a:r>
          </a:p>
          <a:p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Write down your answer, or discuss this with a partner.</a:t>
            </a:r>
          </a:p>
          <a:p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D1ECFD-3018-4FA4-93BD-0738FB344CBE}"/>
              </a:ext>
            </a:extLst>
          </p:cNvPr>
          <p:cNvSpPr txBox="1"/>
          <p:nvPr/>
        </p:nvSpPr>
        <p:spPr>
          <a:xfrm>
            <a:off x="595024" y="3383280"/>
            <a:ext cx="11001952" cy="2908489"/>
          </a:xfrm>
          <a:prstGeom prst="rect">
            <a:avLst/>
          </a:prstGeom>
          <a:noFill/>
          <a:ln w="57150">
            <a:solidFill>
              <a:srgbClr val="95519E"/>
            </a:solidFill>
          </a:ln>
        </p:spPr>
        <p:txBody>
          <a:bodyPr wrap="square" rtlCol="0">
            <a:spAutoFit/>
          </a:bodyPr>
          <a:lstStyle/>
          <a:p>
            <a:endParaRPr lang="en-GB" sz="1000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Zach has had a wet dream.</a:t>
            </a:r>
          </a:p>
          <a:p>
            <a:endParaRPr lang="en-GB" sz="1100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A wet dream is what happens when the penis becomes erect and </a:t>
            </a:r>
            <a:r>
              <a:rPr lang="en-GB" sz="2000" u="sng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ejaculates</a:t>
            </a: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. This means that semen, which contains sperm cells, has been released from the penis. This is a normal part of puberty for males and is nothing to be embarrassed about.</a:t>
            </a:r>
          </a:p>
          <a:p>
            <a:endParaRPr lang="en-GB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Click on this picture to watch a video explaining more </a:t>
            </a: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 </a:t>
            </a: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/>
            </a:r>
            <a:b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</a:br>
            <a:r>
              <a:rPr lang="en-GB" sz="2000" dirty="0">
                <a:latin typeface="Comic Sans MS" panose="030F0702030302020204" pitchFamily="66" charset="0"/>
                <a:ea typeface="Lato" panose="020B0604020202020204" charset="0"/>
                <a:cs typeface="Lato" panose="020B0604020202020204" charset="0"/>
              </a:rPr>
              <a:t>about wet dreams.</a:t>
            </a:r>
          </a:p>
          <a:p>
            <a:endParaRPr lang="en-GB" sz="2000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400" dirty="0">
              <a:latin typeface="Comic Sans MS" panose="030F0702030302020204" pitchFamily="66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="" xmlns:a16="http://schemas.microsoft.com/office/drawing/2014/main" id="{3D5F6B25-A6FD-4854-88C8-0B90481A4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643" y="4745975"/>
            <a:ext cx="2207734" cy="135826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DC4D005D-5951-4790-B799-57D4A6F1BF1F}"/>
              </a:ext>
            </a:extLst>
          </p:cNvPr>
          <p:cNvSpPr/>
          <p:nvPr/>
        </p:nvSpPr>
        <p:spPr>
          <a:xfrm>
            <a:off x="595024" y="720090"/>
            <a:ext cx="6675120" cy="2434590"/>
          </a:xfrm>
          <a:prstGeom prst="roundRect">
            <a:avLst/>
          </a:prstGeom>
          <a:solidFill>
            <a:srgbClr val="D8BADC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Zach woke up one morning to find that his PJ trousers were sticky and wet. He was confused and a little embarrassed — for a moment he was worried he’d wet himself.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2577" y="149378"/>
            <a:ext cx="7974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TEACH IN GENDER GROUPS</a:t>
            </a:r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0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5214</TotalTime>
  <Words>1264</Words>
  <Application>Microsoft Office PowerPoint</Application>
  <PresentationFormat>Custom</PresentationFormat>
  <Paragraphs>168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Times New Roman</vt:lpstr>
      <vt:lpstr>Open Sans Light</vt:lpstr>
      <vt:lpstr>Wingdings</vt:lpstr>
      <vt:lpstr>League Spartan</vt:lpstr>
      <vt:lpstr>Comic Sans MS</vt:lpstr>
      <vt:lpstr>Calibri Light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Martin</dc:creator>
  <cp:lastModifiedBy>Joanne Gray</cp:lastModifiedBy>
  <cp:revision>471</cp:revision>
  <dcterms:created xsi:type="dcterms:W3CDTF">2018-11-29T11:01:12Z</dcterms:created>
  <dcterms:modified xsi:type="dcterms:W3CDTF">2021-01-04T09:47:22Z</dcterms:modified>
</cp:coreProperties>
</file>